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21"/>
  </p:notesMasterIdLst>
  <p:handoutMasterIdLst>
    <p:handoutMasterId r:id="rId22"/>
  </p:handoutMasterIdLst>
  <p:sldIdLst>
    <p:sldId id="1865" r:id="rId5"/>
    <p:sldId id="1867" r:id="rId6"/>
    <p:sldId id="1878" r:id="rId7"/>
    <p:sldId id="1869" r:id="rId8"/>
    <p:sldId id="1879" r:id="rId9"/>
    <p:sldId id="1880" r:id="rId10"/>
    <p:sldId id="1881" r:id="rId11"/>
    <p:sldId id="1882" r:id="rId12"/>
    <p:sldId id="1883" r:id="rId13"/>
    <p:sldId id="1870" r:id="rId14"/>
    <p:sldId id="1871" r:id="rId15"/>
    <p:sldId id="1872" r:id="rId16"/>
    <p:sldId id="1873" r:id="rId17"/>
    <p:sldId id="1876" r:id="rId18"/>
    <p:sldId id="1875" r:id="rId19"/>
    <p:sldId id="1874"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7"/>
            <p14:sldId id="1878"/>
            <p14:sldId id="1869"/>
            <p14:sldId id="1879"/>
            <p14:sldId id="1880"/>
            <p14:sldId id="1881"/>
            <p14:sldId id="1882"/>
            <p14:sldId id="1883"/>
            <p14:sldId id="1870"/>
            <p14:sldId id="1871"/>
            <p14:sldId id="1872"/>
            <p14:sldId id="1873"/>
            <p14:sldId id="1876"/>
            <p14:sldId id="1875"/>
            <p14:sldId id="1874"/>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78" d="100"/>
          <a:sy n="78" d="100"/>
        </p:scale>
        <p:origin x="878" y="62"/>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12/10/2024</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38008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87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4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139391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5706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BD33-C39A-3A77-25E0-88EF3452CEAD}"/>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94798A08-10C7-ED21-66F4-21DFA1B4B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3</a:t>
            </a:fld>
            <a:endParaRPr lang="en-US" altLang="en-US" dirty="0"/>
          </a:p>
        </p:txBody>
      </p:sp>
      <p:sp>
        <p:nvSpPr>
          <p:cNvPr id="15363" name="Rectangle 2">
            <a:extLst>
              <a:ext uri="{FF2B5EF4-FFF2-40B4-BE49-F238E27FC236}">
                <a16:creationId xmlns:a16="http://schemas.microsoft.com/office/drawing/2014/main" id="{64DBCDFB-51AE-436F-BB2D-915EED83F32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D039995-D525-5104-37FE-C0E45B60E3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4363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318773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02DD6-D5F5-35A7-6CF1-08A217194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BC3BA-CCF9-B8F9-00CC-A17C5CFBE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A308D-9676-9EC6-B2DD-A4B70A4596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2F4D0D-CCE3-B50F-890D-41D63ADAE836}"/>
              </a:ext>
            </a:extLst>
          </p:cNvPr>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259710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6CCB-7490-40E6-C3DD-8773592D8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42CFD-5F3B-982A-5C36-623371BAD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859DB-28C5-5310-AECB-3362B1DB95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9BF02E-79B5-5E22-63E7-5B714398132D}"/>
              </a:ext>
            </a:extLst>
          </p:cNvPr>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393527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B6C5-E27E-1483-091C-18DA5294D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F0860-9FB9-42D1-284A-39A51F96F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99C18-7301-2911-539C-0EB2ED95C9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4E87A-B541-9C11-05F3-294B0FC06CC3}"/>
              </a:ext>
            </a:extLst>
          </p:cNvPr>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32652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B3636-E5E1-4E31-4F99-2FC85CFF5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686AA-1255-1B5D-3F85-DF31186F4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CF88F-3690-D904-99F6-C6820E694A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B449BC-0C66-0900-7640-96EC5DABE300}"/>
              </a:ext>
            </a:extLst>
          </p:cNvPr>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76913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7903-12F7-935C-5CE1-C40EEB71D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AC004-3149-C613-B84A-BF4352AA7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D0D84-5EE5-3C4D-C0F5-7D1736FBEB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11C01-08C5-A593-A7C3-2D2564507B2E}"/>
              </a:ext>
            </a:extLst>
          </p:cNvPr>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1306614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12/10/2024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297578" y="1045574"/>
            <a:ext cx="8314319" cy="1756620"/>
          </a:xfrm>
        </p:spPr>
        <p:txBody>
          <a:bodyPr>
            <a:noAutofit/>
          </a:bodyPr>
          <a:lstStyle/>
          <a:p>
            <a:pPr algn="ctr"/>
            <a:r>
              <a:rPr lang="en-IN" dirty="0"/>
              <a:t>Understanding Retail Customers</a:t>
            </a:r>
            <a:endParaRPr lang="en-US" sz="4800" dirty="0">
              <a:solidFill>
                <a:schemeClr val="accent5"/>
              </a:solidFill>
            </a:endParaRPr>
          </a:p>
        </p:txBody>
      </p:sp>
      <p:sp>
        <p:nvSpPr>
          <p:cNvPr id="3" name="TextBox 2">
            <a:extLst>
              <a:ext uri="{FF2B5EF4-FFF2-40B4-BE49-F238E27FC236}">
                <a16:creationId xmlns:a16="http://schemas.microsoft.com/office/drawing/2014/main" id="{870A5D9E-8ACF-142B-AA5F-FA7D143BF498}"/>
              </a:ext>
            </a:extLst>
          </p:cNvPr>
          <p:cNvSpPr txBox="1"/>
          <p:nvPr/>
        </p:nvSpPr>
        <p:spPr>
          <a:xfrm>
            <a:off x="3106992" y="3923522"/>
            <a:ext cx="8711381" cy="1384995"/>
          </a:xfrm>
          <a:prstGeom prst="rect">
            <a:avLst/>
          </a:prstGeom>
          <a:noFill/>
        </p:spPr>
        <p:txBody>
          <a:bodyPr wrap="square">
            <a:spAutoFit/>
          </a:bodyPr>
          <a:lstStyle/>
          <a:p>
            <a:pPr algn="just"/>
            <a:r>
              <a:rPr lang="en-US" sz="2800" b="1" u="sng" dirty="0"/>
              <a:t>Retail customers are the backbone of the retail industry, and understanding their behaviors, needs, and preferences is crucial for success.</a:t>
            </a:r>
            <a:endParaRPr lang="en-IN" sz="2800" b="1" u="sng" dirty="0"/>
          </a:p>
        </p:txBody>
      </p:sp>
    </p:spTree>
    <p:extLst>
      <p:ext uri="{BB962C8B-B14F-4D97-AF65-F5344CB8AC3E}">
        <p14:creationId xmlns:p14="http://schemas.microsoft.com/office/powerpoint/2010/main" val="264752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BA618-BF38-4C66-A054-AA45BAEA1C44}"/>
              </a:ext>
            </a:extLst>
          </p:cNvPr>
          <p:cNvSpPr>
            <a:spLocks noGrp="1"/>
          </p:cNvSpPr>
          <p:nvPr>
            <p:ph type="title"/>
          </p:nvPr>
        </p:nvSpPr>
        <p:spPr>
          <a:xfrm>
            <a:off x="3765756" y="273510"/>
            <a:ext cx="8318090" cy="1189038"/>
          </a:xfrm>
        </p:spPr>
        <p:txBody>
          <a:bodyPr/>
          <a:lstStyle/>
          <a:p>
            <a:r>
              <a:rPr lang="en-US" dirty="0"/>
              <a:t>RETAIL CUSTOMERS - Conclusion</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3883743" y="1344562"/>
            <a:ext cx="8082116" cy="3276600"/>
          </a:xfrm>
        </p:spPr>
        <p:txBody>
          <a:bodyPr vert="horz" lIns="91440" tIns="45720" rIns="91440" bIns="45720" rtlCol="0" anchor="t">
            <a:noAutofit/>
          </a:bodyPr>
          <a:lstStyle/>
          <a:p>
            <a:pPr algn="just"/>
            <a:r>
              <a:rPr lang="en-US" sz="2400" b="0" dirty="0">
                <a:latin typeface="Times New Roman" panose="02020603050405020304" pitchFamily="18" charset="0"/>
                <a:cs typeface="Times New Roman" panose="02020603050405020304" pitchFamily="18" charset="0"/>
              </a:rPr>
              <a:t>Retail customers are individuals or groups who purchase goods or services directly from retail outlets for personal or household use. They are influenced by various factors, including personal needs, income levels, cultural and social norms, psychological motivations, and external market conditions. Retail customers exhibit diverse buying behaviors shaped by demographics, lifestyle, and preferences. They seek value, convenience, and quality while being influenced by promotions, customer service, and store ambiance. Understanding retail customers helps businesses tailor their offerings, enhance customer satisfaction, and foster loyalty. Their behavior directly impacts inventory, pricing, marketing strategies, and the overall success of a retail business.</a:t>
            </a:r>
          </a:p>
        </p:txBody>
      </p:sp>
    </p:spTree>
    <p:extLst>
      <p:ext uri="{BB962C8B-B14F-4D97-AF65-F5344CB8AC3E}">
        <p14:creationId xmlns:p14="http://schemas.microsoft.com/office/powerpoint/2010/main" val="18406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C56B6A-7229-C741-9B44-D1D4FE1B06A5}"/>
              </a:ext>
            </a:extLst>
          </p:cNvPr>
          <p:cNvSpPr>
            <a:spLocks noGrp="1"/>
          </p:cNvSpPr>
          <p:nvPr>
            <p:ph type="title"/>
          </p:nvPr>
        </p:nvSpPr>
        <p:spPr/>
        <p:txBody>
          <a:bodyPr/>
          <a:lstStyle/>
          <a:p>
            <a:endParaRPr lang="en-IN"/>
          </a:p>
        </p:txBody>
      </p:sp>
      <p:sp>
        <p:nvSpPr>
          <p:cNvPr id="7" name="Text Placeholder 6">
            <a:extLst>
              <a:ext uri="{FF2B5EF4-FFF2-40B4-BE49-F238E27FC236}">
                <a16:creationId xmlns:a16="http://schemas.microsoft.com/office/drawing/2014/main" id="{58935E68-1F09-4478-85A3-B1B3C201DF5E}"/>
              </a:ext>
            </a:extLst>
          </p:cNvPr>
          <p:cNvSpPr>
            <a:spLocks noGrp="1"/>
          </p:cNvSpPr>
          <p:nvPr>
            <p:ph type="body" sz="quarter" idx="13"/>
          </p:nvPr>
        </p:nvSpPr>
        <p:spPr/>
        <p:txBody>
          <a:bodyPr/>
          <a:lstStyle/>
          <a:p>
            <a:endParaRPr lang="en-IN"/>
          </a:p>
        </p:txBody>
      </p:sp>
    </p:spTree>
    <p:extLst>
      <p:ext uri="{BB962C8B-B14F-4D97-AF65-F5344CB8AC3E}">
        <p14:creationId xmlns:p14="http://schemas.microsoft.com/office/powerpoint/2010/main" val="267079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Picture Placeholder 4" descr="picture placeholder">
            <a:extLst>
              <a:ext uri="{FF2B5EF4-FFF2-40B4-BE49-F238E27FC236}">
                <a16:creationId xmlns:a16="http://schemas.microsoft.com/office/drawing/2014/main" id="{9EEAAEA5-07F2-4368-BAEF-9182E6651EBD}"/>
              </a:ext>
            </a:extLst>
          </p:cNvPr>
          <p:cNvSpPr>
            <a:spLocks noGrp="1"/>
          </p:cNvSpPr>
          <p:nvPr>
            <p:ph type="pic" sz="quarter" idx="14"/>
          </p:nvPr>
        </p:nvSpPr>
        <p:spPr/>
      </p:sp>
      <p:sp>
        <p:nvSpPr>
          <p:cNvPr id="4" name="Picture Placeholder 3" descr="picture placeholder">
            <a:extLst>
              <a:ext uri="{FF2B5EF4-FFF2-40B4-BE49-F238E27FC236}">
                <a16:creationId xmlns:a16="http://schemas.microsoft.com/office/drawing/2014/main" id="{E84F491E-FC00-4DFF-B5E5-9022A349136A}"/>
              </a:ext>
            </a:extLst>
          </p:cNvPr>
          <p:cNvSpPr>
            <a:spLocks noGrp="1"/>
          </p:cNvSpPr>
          <p:nvPr>
            <p:ph type="pic" sz="quarter" idx="13"/>
          </p:nvPr>
        </p:nvSpPr>
        <p:spPr/>
      </p:sp>
      <p:sp>
        <p:nvSpPr>
          <p:cNvPr id="6" name="Title 5">
            <a:extLst>
              <a:ext uri="{FF2B5EF4-FFF2-40B4-BE49-F238E27FC236}">
                <a16:creationId xmlns:a16="http://schemas.microsoft.com/office/drawing/2014/main" id="{81E0D1B8-CA17-B195-4F7F-E61D0BAC9DD3}"/>
              </a:ext>
            </a:extLst>
          </p:cNvPr>
          <p:cNvSpPr>
            <a:spLocks noGrp="1"/>
          </p:cNvSpPr>
          <p:nvPr>
            <p:ph type="title"/>
          </p:nvPr>
        </p:nvSpPr>
        <p:spPr/>
        <p:txBody>
          <a:bodyPr/>
          <a:lstStyle/>
          <a:p>
            <a:endParaRPr lang="en-IN"/>
          </a:p>
        </p:txBody>
      </p:sp>
      <p:sp>
        <p:nvSpPr>
          <p:cNvPr id="8" name="Text Placeholder 7">
            <a:extLst>
              <a:ext uri="{FF2B5EF4-FFF2-40B4-BE49-F238E27FC236}">
                <a16:creationId xmlns:a16="http://schemas.microsoft.com/office/drawing/2014/main" id="{51FAB57A-2FDF-45CF-D0E1-7E8D2662C83D}"/>
              </a:ext>
            </a:extLst>
          </p:cNvPr>
          <p:cNvSpPr>
            <a:spLocks noGrp="1"/>
          </p:cNvSpPr>
          <p:nvPr>
            <p:ph type="body" sz="quarter" idx="11"/>
          </p:nvPr>
        </p:nvSpPr>
        <p:spPr/>
        <p:txBody>
          <a:bodyPr/>
          <a:lstStyle/>
          <a:p>
            <a:endParaRPr lang="en-IN"/>
          </a:p>
        </p:txBody>
      </p:sp>
    </p:spTree>
    <p:extLst>
      <p:ext uri="{BB962C8B-B14F-4D97-AF65-F5344CB8AC3E}">
        <p14:creationId xmlns:p14="http://schemas.microsoft.com/office/powerpoint/2010/main" val="6686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88AF3-8C46-04FF-5F1C-9D1F02E63341}"/>
              </a:ext>
            </a:extLst>
          </p:cNvPr>
          <p:cNvSpPr>
            <a:spLocks noGrp="1"/>
          </p:cNvSpPr>
          <p:nvPr>
            <p:ph type="title"/>
          </p:nvPr>
        </p:nvSpPr>
        <p:spPr/>
        <p:txBody>
          <a:bodyPr/>
          <a:lstStyle/>
          <a:p>
            <a:endParaRPr lang="en-IN"/>
          </a:p>
        </p:txBody>
      </p:sp>
      <p:sp>
        <p:nvSpPr>
          <p:cNvPr id="7" name="Text Placeholder 6">
            <a:extLst>
              <a:ext uri="{FF2B5EF4-FFF2-40B4-BE49-F238E27FC236}">
                <a16:creationId xmlns:a16="http://schemas.microsoft.com/office/drawing/2014/main" id="{00C655EF-2318-8761-9584-7C50DDA356A2}"/>
              </a:ext>
            </a:extLst>
          </p:cNvPr>
          <p:cNvSpPr>
            <a:spLocks noGrp="1"/>
          </p:cNvSpPr>
          <p:nvPr>
            <p:ph type="body" sz="quarter" idx="11"/>
          </p:nvPr>
        </p:nvSpPr>
        <p:spPr/>
        <p:txBody>
          <a:bodyPr/>
          <a:lstStyle/>
          <a:p>
            <a:endParaRPr lang="en-IN"/>
          </a:p>
        </p:txBody>
      </p:sp>
    </p:spTree>
    <p:extLst>
      <p:ext uri="{BB962C8B-B14F-4D97-AF65-F5344CB8AC3E}">
        <p14:creationId xmlns:p14="http://schemas.microsoft.com/office/powerpoint/2010/main" val="30994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3D2A3-9595-E5CB-64E8-CC85292A32DD}"/>
              </a:ext>
            </a:extLst>
          </p:cNvPr>
          <p:cNvSpPr>
            <a:spLocks noGrp="1"/>
          </p:cNvSpPr>
          <p:nvPr>
            <p:ph type="title"/>
          </p:nvPr>
        </p:nvSpPr>
        <p:spPr/>
        <p:txBody>
          <a:bodyPr/>
          <a:lstStyle/>
          <a:p>
            <a:endParaRPr lang="en-IN"/>
          </a:p>
        </p:txBody>
      </p:sp>
      <p:sp>
        <p:nvSpPr>
          <p:cNvPr id="7" name="Text Placeholder 6">
            <a:extLst>
              <a:ext uri="{FF2B5EF4-FFF2-40B4-BE49-F238E27FC236}">
                <a16:creationId xmlns:a16="http://schemas.microsoft.com/office/drawing/2014/main" id="{12B810B0-A79D-B698-FC57-4ACDE284B2F5}"/>
              </a:ext>
            </a:extLst>
          </p:cNvPr>
          <p:cNvSpPr>
            <a:spLocks noGrp="1"/>
          </p:cNvSpPr>
          <p:nvPr>
            <p:ph type="body" sz="quarter" idx="11"/>
          </p:nvPr>
        </p:nvSpPr>
        <p:spPr/>
        <p:txBody>
          <a:bodyPr/>
          <a:lstStyle/>
          <a:p>
            <a:endParaRPr lang="en-IN"/>
          </a:p>
        </p:txBody>
      </p:sp>
    </p:spTree>
    <p:extLst>
      <p:ext uri="{BB962C8B-B14F-4D97-AF65-F5344CB8AC3E}">
        <p14:creationId xmlns:p14="http://schemas.microsoft.com/office/powerpoint/2010/main" val="1320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p:txBody>
          <a:bodyPr>
            <a:normAutofit/>
          </a:bodyPr>
          <a:lstStyle/>
          <a:p>
            <a:r>
              <a:rPr lang="en-US" dirty="0"/>
              <a:t>Questions </a:t>
            </a:r>
            <a:r>
              <a:rPr lang="en-US" dirty="0">
                <a:solidFill>
                  <a:schemeClr val="accent3"/>
                </a:solidFill>
              </a:rPr>
              <a:t>&amp;</a:t>
            </a:r>
            <a:r>
              <a:rPr lang="en-US" dirty="0"/>
              <a:t> 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p:txBody>
          <a:bodyPr/>
          <a:lstStyle/>
          <a:p>
            <a:r>
              <a:rPr lang="en-US" altLang="en-US" sz="1800" dirty="0"/>
              <a:t>Invite questions from the audience</a:t>
            </a:r>
          </a:p>
          <a:p>
            <a:endParaRPr lang="en-US" dirty="0"/>
          </a:p>
        </p:txBody>
      </p:sp>
    </p:spTree>
    <p:extLst>
      <p:ext uri="{BB962C8B-B14F-4D97-AF65-F5344CB8AC3E}">
        <p14:creationId xmlns:p14="http://schemas.microsoft.com/office/powerpoint/2010/main" val="24437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p:txBody>
          <a:bodyPr>
            <a:normAutofit/>
          </a:bodyPr>
          <a:lstStyle/>
          <a:p>
            <a:pPr algn="ctr"/>
            <a:r>
              <a:rPr lang="en-US" sz="4000" b="1" dirty="0">
                <a:solidFill>
                  <a:schemeClr val="tx1"/>
                </a:solidFill>
              </a:rPr>
              <a:t>Conclusion</a:t>
            </a:r>
            <a:endParaRPr lang="en-US" b="1" dirty="0">
              <a:solidFill>
                <a:schemeClr val="tx1"/>
              </a:solidFill>
            </a:endParaRP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7244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975104"/>
            <a:ext cx="9141397" cy="615553"/>
          </a:xfrm>
        </p:spPr>
        <p:txBody>
          <a:bodyPr>
            <a:normAutofit/>
          </a:bodyPr>
          <a:lstStyle/>
          <a:p>
            <a:r>
              <a:rPr lang="en-IN" dirty="0"/>
              <a:t>Definition of Retail Customers</a:t>
            </a:r>
            <a:endParaRPr lang="en-US" dirty="0"/>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2196307" y="3260705"/>
            <a:ext cx="7799387" cy="1534757"/>
          </a:xfrm>
        </p:spPr>
        <p:txBody>
          <a:bodyPr/>
          <a:lstStyle/>
          <a:p>
            <a:r>
              <a:rPr lang="en-US" dirty="0"/>
              <a:t>Retail customers are individuals or groups who purchase products or services from a retail store for personal or household use. They differ from wholesale buyers who purchase in bulk for resale.</a:t>
            </a:r>
          </a:p>
        </p:txBody>
      </p:sp>
    </p:spTree>
    <p:extLst>
      <p:ext uri="{BB962C8B-B14F-4D97-AF65-F5344CB8AC3E}">
        <p14:creationId xmlns:p14="http://schemas.microsoft.com/office/powerpoint/2010/main" val="42516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95F41-5EA5-B47C-EE38-46268BEE19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DA3BD3-7821-2081-843D-28459FECF81D}"/>
              </a:ext>
            </a:extLst>
          </p:cNvPr>
          <p:cNvSpPr>
            <a:spLocks noGrp="1"/>
          </p:cNvSpPr>
          <p:nvPr>
            <p:ph type="title"/>
          </p:nvPr>
        </p:nvSpPr>
        <p:spPr>
          <a:xfrm>
            <a:off x="3305522" y="268826"/>
            <a:ext cx="8314319" cy="1756620"/>
          </a:xfrm>
        </p:spPr>
        <p:txBody>
          <a:bodyPr>
            <a:noAutofit/>
          </a:bodyPr>
          <a:lstStyle/>
          <a:p>
            <a:pPr algn="ctr"/>
            <a:r>
              <a:rPr lang="en-US" sz="3600" dirty="0"/>
              <a:t>Importance of understanding Retail customers</a:t>
            </a:r>
            <a:endParaRPr lang="en-US" sz="3600" dirty="0">
              <a:solidFill>
                <a:schemeClr val="accent5"/>
              </a:solidFill>
            </a:endParaRPr>
          </a:p>
        </p:txBody>
      </p:sp>
      <p:sp>
        <p:nvSpPr>
          <p:cNvPr id="2" name="Rectangle 1">
            <a:extLst>
              <a:ext uri="{FF2B5EF4-FFF2-40B4-BE49-F238E27FC236}">
                <a16:creationId xmlns:a16="http://schemas.microsoft.com/office/drawing/2014/main" id="{23DBA8B5-F727-B837-634A-9FBDAA7E1FE8}"/>
              </a:ext>
            </a:extLst>
          </p:cNvPr>
          <p:cNvSpPr txBox="1">
            <a:spLocks noChangeArrowheads="1"/>
          </p:cNvSpPr>
          <p:nvPr/>
        </p:nvSpPr>
        <p:spPr bwMode="auto">
          <a:xfrm>
            <a:off x="3790333" y="2179334"/>
            <a:ext cx="782950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eaLnBrk="0" fontAlgn="base" hangingPunct="0">
              <a:lnSpc>
                <a:spcPct val="100000"/>
              </a:lnSpc>
              <a:spcBef>
                <a:spcPct val="0"/>
              </a:spcBef>
              <a:spcAft>
                <a:spcPct val="0"/>
              </a:spcAft>
            </a:pPr>
            <a:r>
              <a:rPr lang="en-US" altLang="en-US" sz="2000" b="1" dirty="0">
                <a:latin typeface="Arial" panose="020B0604020202020204" pitchFamily="34" charset="0"/>
              </a:rPr>
              <a:t>Tailored Offerings:</a:t>
            </a:r>
            <a:r>
              <a:rPr lang="en-US" altLang="en-US" sz="2000" dirty="0">
                <a:latin typeface="Arial" panose="020B0604020202020204" pitchFamily="34" charset="0"/>
              </a:rPr>
              <a:t> Helps retailers customize their products and services to meet specific customer needs.</a:t>
            </a:r>
          </a:p>
          <a:p>
            <a:pPr marL="285750" indent="-285750" algn="just" eaLnBrk="0" fontAlgn="base" hangingPunct="0">
              <a:lnSpc>
                <a:spcPct val="100000"/>
              </a:lnSpc>
              <a:spcBef>
                <a:spcPct val="0"/>
              </a:spcBef>
              <a:spcAft>
                <a:spcPct val="0"/>
              </a:spcAft>
            </a:pPr>
            <a:endParaRPr lang="en-US" altLang="en-US" sz="2000" dirty="0">
              <a:latin typeface="Arial" panose="020B0604020202020204" pitchFamily="34" charset="0"/>
            </a:endParaRPr>
          </a:p>
          <a:p>
            <a:pPr marL="285750" indent="-285750" algn="just" eaLnBrk="0" fontAlgn="base" hangingPunct="0">
              <a:lnSpc>
                <a:spcPct val="100000"/>
              </a:lnSpc>
              <a:spcBef>
                <a:spcPct val="0"/>
              </a:spcBef>
              <a:spcAft>
                <a:spcPct val="0"/>
              </a:spcAft>
            </a:pPr>
            <a:r>
              <a:rPr lang="en-US" altLang="en-US" sz="2000" b="1" dirty="0">
                <a:latin typeface="Arial" panose="020B0604020202020204" pitchFamily="34" charset="0"/>
              </a:rPr>
              <a:t>Enhanced Customer Satisfaction:</a:t>
            </a:r>
            <a:r>
              <a:rPr lang="en-US" altLang="en-US" sz="2000" dirty="0">
                <a:latin typeface="Arial" panose="020B0604020202020204" pitchFamily="34" charset="0"/>
              </a:rPr>
              <a:t> By understanding preferences, retailers can deliver better shopping experiences.</a:t>
            </a:r>
          </a:p>
          <a:p>
            <a:pPr marL="285750" indent="-285750" algn="just" eaLnBrk="0" fontAlgn="base" hangingPunct="0">
              <a:lnSpc>
                <a:spcPct val="100000"/>
              </a:lnSpc>
              <a:spcBef>
                <a:spcPct val="0"/>
              </a:spcBef>
              <a:spcAft>
                <a:spcPct val="0"/>
              </a:spcAft>
            </a:pPr>
            <a:endParaRPr lang="en-US" altLang="en-US" sz="2000" b="1" dirty="0">
              <a:latin typeface="Arial" panose="020B0604020202020204" pitchFamily="34" charset="0"/>
            </a:endParaRPr>
          </a:p>
          <a:p>
            <a:pPr marL="285750" indent="-285750" algn="just" eaLnBrk="0" fontAlgn="base" hangingPunct="0">
              <a:lnSpc>
                <a:spcPct val="100000"/>
              </a:lnSpc>
              <a:spcBef>
                <a:spcPct val="0"/>
              </a:spcBef>
              <a:spcAft>
                <a:spcPct val="0"/>
              </a:spcAft>
            </a:pPr>
            <a:r>
              <a:rPr lang="en-US" altLang="en-US" sz="2000" b="1" dirty="0">
                <a:latin typeface="Arial" panose="020B0604020202020204" pitchFamily="34" charset="0"/>
              </a:rPr>
              <a:t>Improved Marketing Strategies:</a:t>
            </a:r>
            <a:r>
              <a:rPr lang="en-US" altLang="en-US" sz="2000" dirty="0">
                <a:latin typeface="Arial" panose="020B0604020202020204" pitchFamily="34" charset="0"/>
              </a:rPr>
              <a:t> Knowing customer behavior enables targeted marketing and promotions.</a:t>
            </a:r>
          </a:p>
          <a:p>
            <a:pPr marL="285750" indent="-285750" algn="just" eaLnBrk="0" fontAlgn="base" hangingPunct="0">
              <a:lnSpc>
                <a:spcPct val="100000"/>
              </a:lnSpc>
              <a:spcBef>
                <a:spcPct val="0"/>
              </a:spcBef>
              <a:spcAft>
                <a:spcPct val="0"/>
              </a:spcAft>
            </a:pPr>
            <a:endParaRPr lang="en-US" altLang="en-US" sz="2000" b="1" dirty="0">
              <a:latin typeface="Arial" panose="020B0604020202020204" pitchFamily="34" charset="0"/>
            </a:endParaRPr>
          </a:p>
          <a:p>
            <a:pPr marL="285750" indent="-285750" algn="just" eaLnBrk="0" fontAlgn="base" hangingPunct="0">
              <a:lnSpc>
                <a:spcPct val="100000"/>
              </a:lnSpc>
              <a:spcBef>
                <a:spcPct val="0"/>
              </a:spcBef>
              <a:spcAft>
                <a:spcPct val="0"/>
              </a:spcAft>
            </a:pPr>
            <a:r>
              <a:rPr lang="en-US" altLang="en-US" sz="2000" b="1" dirty="0">
                <a:latin typeface="Arial" panose="020B0604020202020204" pitchFamily="34" charset="0"/>
              </a:rPr>
              <a:t>Increased Loyalty:</a:t>
            </a:r>
            <a:r>
              <a:rPr lang="en-US" altLang="en-US" sz="2000" dirty="0">
                <a:latin typeface="Arial" panose="020B0604020202020204" pitchFamily="34" charset="0"/>
              </a:rPr>
              <a:t> Personalized interactions foster trust and long-term relationships. </a:t>
            </a:r>
          </a:p>
        </p:txBody>
      </p:sp>
    </p:spTree>
    <p:extLst>
      <p:ext uri="{BB962C8B-B14F-4D97-AF65-F5344CB8AC3E}">
        <p14:creationId xmlns:p14="http://schemas.microsoft.com/office/powerpoint/2010/main" val="32833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747251" y="126986"/>
            <a:ext cx="10417629" cy="639979"/>
          </a:xfrm>
        </p:spPr>
        <p:txBody>
          <a:bodyPr>
            <a:normAutofit/>
          </a:bodyPr>
          <a:lstStyle/>
          <a:p>
            <a:r>
              <a:rPr lang="en-US" sz="2400" dirty="0"/>
              <a:t>Key Factors Influencing Retail Customers</a:t>
            </a:r>
            <a:endParaRPr lang="en-US" sz="2400" dirty="0">
              <a:solidFill>
                <a:schemeClr val="accent3"/>
              </a:solidFill>
            </a:endParaRPr>
          </a:p>
        </p:txBody>
      </p:sp>
      <p:sp>
        <p:nvSpPr>
          <p:cNvPr id="19" name="TextBox 18">
            <a:extLst>
              <a:ext uri="{FF2B5EF4-FFF2-40B4-BE49-F238E27FC236}">
                <a16:creationId xmlns:a16="http://schemas.microsoft.com/office/drawing/2014/main" id="{523322B5-F868-5782-8708-66EB9C49E26B}"/>
              </a:ext>
            </a:extLst>
          </p:cNvPr>
          <p:cNvSpPr txBox="1"/>
          <p:nvPr/>
        </p:nvSpPr>
        <p:spPr>
          <a:xfrm>
            <a:off x="1081548" y="1032387"/>
            <a:ext cx="4011561" cy="5078313"/>
          </a:xfrm>
          <a:prstGeom prst="rect">
            <a:avLst/>
          </a:prstGeom>
          <a:noFill/>
        </p:spPr>
        <p:txBody>
          <a:bodyPr wrap="square" rtlCol="0">
            <a:spAutoFit/>
          </a:bodyPr>
          <a:lstStyle/>
          <a:p>
            <a:pPr marL="342900" indent="-342900">
              <a:lnSpc>
                <a:spcPct val="200000"/>
              </a:lnSpc>
              <a:buAutoNum type="arabicPeriod"/>
            </a:pPr>
            <a:r>
              <a:rPr lang="en-IN" dirty="0"/>
              <a:t>PERSONAL FACTORS</a:t>
            </a:r>
          </a:p>
          <a:p>
            <a:pPr marL="342900" indent="-342900">
              <a:lnSpc>
                <a:spcPct val="200000"/>
              </a:lnSpc>
              <a:buAutoNum type="arabicPeriod"/>
            </a:pPr>
            <a:r>
              <a:rPr lang="en-IN" dirty="0"/>
              <a:t>PSYCHOLOGICAL FACTORS</a:t>
            </a:r>
          </a:p>
          <a:p>
            <a:pPr marL="342900" indent="-342900">
              <a:lnSpc>
                <a:spcPct val="200000"/>
              </a:lnSpc>
              <a:buAutoNum type="arabicPeriod"/>
            </a:pPr>
            <a:r>
              <a:rPr lang="en-IN" dirty="0"/>
              <a:t>SOCIAL FACTORS</a:t>
            </a:r>
          </a:p>
          <a:p>
            <a:pPr marL="342900" indent="-342900">
              <a:lnSpc>
                <a:spcPct val="200000"/>
              </a:lnSpc>
              <a:buAutoNum type="arabicPeriod"/>
            </a:pPr>
            <a:r>
              <a:rPr lang="en-IN" dirty="0"/>
              <a:t>CULTURAL FACTORS</a:t>
            </a:r>
          </a:p>
          <a:p>
            <a:pPr marL="342900" indent="-342900">
              <a:lnSpc>
                <a:spcPct val="200000"/>
              </a:lnSpc>
              <a:buAutoNum type="arabicPeriod"/>
            </a:pPr>
            <a:r>
              <a:rPr lang="en-IN" dirty="0"/>
              <a:t>ECONOMIC FACTORS</a:t>
            </a:r>
          </a:p>
          <a:p>
            <a:pPr marL="342900" indent="-342900">
              <a:lnSpc>
                <a:spcPct val="200000"/>
              </a:lnSpc>
              <a:buAutoNum type="arabicPeriod"/>
            </a:pPr>
            <a:r>
              <a:rPr lang="en-IN" dirty="0"/>
              <a:t>TECHNOLOGICAL FACTORS</a:t>
            </a:r>
          </a:p>
          <a:p>
            <a:pPr marL="342900" indent="-342900">
              <a:lnSpc>
                <a:spcPct val="200000"/>
              </a:lnSpc>
              <a:buAutoNum type="arabicPeriod"/>
            </a:pPr>
            <a:r>
              <a:rPr lang="en-IN" dirty="0"/>
              <a:t>ENVIRONMENTAL FACTORS</a:t>
            </a:r>
          </a:p>
          <a:p>
            <a:pPr marL="342900" indent="-342900">
              <a:lnSpc>
                <a:spcPct val="200000"/>
              </a:lnSpc>
              <a:buAutoNum type="arabicPeriod"/>
            </a:pPr>
            <a:r>
              <a:rPr lang="en-IN" dirty="0"/>
              <a:t>RETAIL SPECIFIC FACTORS</a:t>
            </a:r>
          </a:p>
          <a:p>
            <a:pPr marL="342900" indent="-342900">
              <a:buAutoNum type="arabicPeriod"/>
            </a:pPr>
            <a:endParaRPr lang="en-IN" dirty="0"/>
          </a:p>
          <a:p>
            <a:pPr marL="342900" indent="-342900">
              <a:buAutoNum type="arabicPeriod"/>
            </a:pPr>
            <a:endParaRPr lang="en-IN" dirty="0"/>
          </a:p>
        </p:txBody>
      </p:sp>
    </p:spTree>
    <p:extLst>
      <p:ext uri="{BB962C8B-B14F-4D97-AF65-F5344CB8AC3E}">
        <p14:creationId xmlns:p14="http://schemas.microsoft.com/office/powerpoint/2010/main" val="41697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1366-7AED-C339-7B78-84B5505564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BA8DDA-ACA2-3536-6301-0F888C7449C1}"/>
              </a:ext>
            </a:extLst>
          </p:cNvPr>
          <p:cNvSpPr>
            <a:spLocks noGrp="1"/>
          </p:cNvSpPr>
          <p:nvPr>
            <p:ph type="title"/>
          </p:nvPr>
        </p:nvSpPr>
        <p:spPr>
          <a:xfrm>
            <a:off x="29497" y="510098"/>
            <a:ext cx="5594554" cy="615553"/>
          </a:xfrm>
        </p:spPr>
        <p:txBody>
          <a:bodyPr>
            <a:normAutofit/>
          </a:bodyPr>
          <a:lstStyle/>
          <a:p>
            <a:r>
              <a:rPr lang="en-IN" dirty="0"/>
              <a:t>PERSONAL FACTORS</a:t>
            </a:r>
            <a:endParaRPr lang="en-US" dirty="0"/>
          </a:p>
        </p:txBody>
      </p:sp>
      <p:sp>
        <p:nvSpPr>
          <p:cNvPr id="6" name="Text Placeholder 5">
            <a:extLst>
              <a:ext uri="{FF2B5EF4-FFF2-40B4-BE49-F238E27FC236}">
                <a16:creationId xmlns:a16="http://schemas.microsoft.com/office/drawing/2014/main" id="{24457BFF-97D2-7501-F21F-65E9C8D502D5}"/>
              </a:ext>
            </a:extLst>
          </p:cNvPr>
          <p:cNvSpPr>
            <a:spLocks noGrp="1"/>
          </p:cNvSpPr>
          <p:nvPr>
            <p:ph type="body" sz="quarter" idx="12"/>
          </p:nvPr>
        </p:nvSpPr>
        <p:spPr>
          <a:xfrm>
            <a:off x="334297" y="1349510"/>
            <a:ext cx="10938387" cy="4998392"/>
          </a:xfrm>
        </p:spPr>
        <p:txBody>
          <a:bodyPr/>
          <a:lstStyle/>
          <a:p>
            <a:pPr algn="just">
              <a:lnSpc>
                <a:spcPct val="100000"/>
              </a:lnSpc>
            </a:pPr>
            <a:r>
              <a:rPr lang="en-US" b="1" dirty="0">
                <a:latin typeface="Times New Roman" panose="02020603050405020304" pitchFamily="18" charset="0"/>
                <a:cs typeface="Times New Roman" panose="02020603050405020304" pitchFamily="18" charset="0"/>
              </a:rPr>
              <a:t>A. Age and Life Stage - 	</a:t>
            </a:r>
            <a:r>
              <a:rPr lang="en-US" dirty="0">
                <a:latin typeface="Times New Roman" panose="02020603050405020304" pitchFamily="18" charset="0"/>
                <a:cs typeface="Times New Roman" panose="02020603050405020304" pitchFamily="18" charset="0"/>
              </a:rPr>
              <a:t>Younger consumers may prioritize trendy, affordable products, while older individuals 			may focus on quality and reliability.</a:t>
            </a:r>
          </a:p>
          <a:p>
            <a:pPr algn="just">
              <a:lnSpc>
                <a:spcPct val="100000"/>
              </a:lnSpc>
            </a:pPr>
            <a:r>
              <a:rPr lang="en-US" dirty="0">
                <a:latin typeface="Times New Roman" panose="02020603050405020304" pitchFamily="18" charset="0"/>
                <a:cs typeface="Times New Roman" panose="02020603050405020304" pitchFamily="18" charset="0"/>
              </a:rPr>
              <a:t>			Life stages (single, married, with children, retired) influence product preferences. For 			instance, families with children may prioritize convenience and bulk purchases.</a:t>
            </a:r>
          </a:p>
          <a:p>
            <a:pPr algn="just">
              <a:lnSpc>
                <a:spcPct val="100000"/>
              </a:lnSpc>
            </a:pPr>
            <a:endParaRPr lang="en-US" b="1" dirty="0">
              <a:latin typeface="Times New Roman" panose="02020603050405020304" pitchFamily="18" charset="0"/>
              <a:cs typeface="Times New Roman" panose="02020603050405020304" pitchFamily="18" charset="0"/>
            </a:endParaRPr>
          </a:p>
          <a:p>
            <a:pPr algn="just">
              <a:lnSpc>
                <a:spcPct val="100000"/>
              </a:lnSpc>
            </a:pPr>
            <a:r>
              <a:rPr lang="en-US" b="1" dirty="0">
                <a:latin typeface="Times New Roman" panose="02020603050405020304" pitchFamily="18" charset="0"/>
                <a:cs typeface="Times New Roman" panose="02020603050405020304" pitchFamily="18" charset="0"/>
              </a:rPr>
              <a:t>B. Income Level= 		</a:t>
            </a:r>
            <a:r>
              <a:rPr lang="en-US" dirty="0">
                <a:latin typeface="Times New Roman" panose="02020603050405020304" pitchFamily="18" charset="0"/>
                <a:cs typeface="Times New Roman" panose="02020603050405020304" pitchFamily="18" charset="0"/>
              </a:rPr>
              <a:t>Disposable income dictates spending power. </a:t>
            </a:r>
          </a:p>
          <a:p>
            <a:pPr algn="just">
              <a:lnSpc>
                <a:spcPct val="100000"/>
              </a:lnSpc>
            </a:pPr>
            <a:r>
              <a:rPr lang="en-US" dirty="0">
                <a:latin typeface="Times New Roman" panose="02020603050405020304" pitchFamily="18" charset="0"/>
                <a:cs typeface="Times New Roman" panose="02020603050405020304" pitchFamily="18" charset="0"/>
              </a:rPr>
              <a:t>			High-income groups may prefer premium brands, while budget-conscious consumers 			seek discounts and value-for-money products.</a:t>
            </a:r>
          </a:p>
          <a:p>
            <a:pPr algn="just">
              <a:lnSpc>
                <a:spcPct val="10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lnSpc>
                <a:spcPct val="100000"/>
              </a:lnSpc>
            </a:pPr>
            <a:r>
              <a:rPr lang="en-US" b="1" dirty="0">
                <a:latin typeface="Times New Roman" panose="02020603050405020304" pitchFamily="18" charset="0"/>
                <a:cs typeface="Times New Roman" panose="02020603050405020304" pitchFamily="18" charset="0"/>
              </a:rPr>
              <a:t>C. Occupation and Lifestyle- </a:t>
            </a:r>
            <a:r>
              <a:rPr lang="en-US" dirty="0">
                <a:latin typeface="Times New Roman" panose="02020603050405020304" pitchFamily="18" charset="0"/>
                <a:cs typeface="Times New Roman" panose="02020603050405020304" pitchFamily="18" charset="0"/>
              </a:rPr>
              <a:t>Professional individuals may focus on business attire and gadgets, while students 			prioritize casual wear and tech products.</a:t>
            </a:r>
          </a:p>
          <a:p>
            <a:pPr algn="just">
              <a:lnSpc>
                <a:spcPct val="100000"/>
              </a:lnSpc>
            </a:pPr>
            <a:r>
              <a:rPr lang="en-US" dirty="0">
                <a:latin typeface="Times New Roman" panose="02020603050405020304" pitchFamily="18" charset="0"/>
                <a:cs typeface="Times New Roman" panose="02020603050405020304" pitchFamily="18" charset="0"/>
              </a:rPr>
              <a:t>			Lifestyle preferences, such as eco-consciousness or minimalism, guide choices toward 			sustainable or multifunctional items.</a:t>
            </a:r>
          </a:p>
          <a:p>
            <a:pPr algn="just">
              <a:lnSpc>
                <a:spcPct val="10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lnSpc>
                <a:spcPct val="100000"/>
              </a:lnSpc>
            </a:pPr>
            <a:r>
              <a:rPr lang="en-US" b="1" dirty="0">
                <a:latin typeface="Times New Roman" panose="02020603050405020304" pitchFamily="18" charset="0"/>
                <a:cs typeface="Times New Roman" panose="02020603050405020304" pitchFamily="18" charset="0"/>
              </a:rPr>
              <a:t>D. Gender- 		</a:t>
            </a:r>
            <a:r>
              <a:rPr lang="en-US" dirty="0">
                <a:latin typeface="Times New Roman" panose="02020603050405020304" pitchFamily="18" charset="0"/>
                <a:cs typeface="Times New Roman" panose="02020603050405020304" pitchFamily="18" charset="0"/>
              </a:rPr>
              <a:t>Gender-specific preferences impact product types, marketing, and store layouts. </a:t>
            </a:r>
          </a:p>
          <a:p>
            <a:pPr algn="just">
              <a:lnSpc>
                <a:spcPct val="100000"/>
              </a:lnSpc>
            </a:pPr>
            <a:r>
              <a:rPr lang="en-US" dirty="0">
                <a:latin typeface="Times New Roman" panose="02020603050405020304" pitchFamily="18" charset="0"/>
                <a:cs typeface="Times New Roman" panose="02020603050405020304" pitchFamily="18" charset="0"/>
              </a:rPr>
              <a:t>			For example, men may value speed in shopping, while women might prioritize variety 			and personalization.</a:t>
            </a:r>
          </a:p>
        </p:txBody>
      </p:sp>
    </p:spTree>
    <p:extLst>
      <p:ext uri="{BB962C8B-B14F-4D97-AF65-F5344CB8AC3E}">
        <p14:creationId xmlns:p14="http://schemas.microsoft.com/office/powerpoint/2010/main" val="3361769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C9C19-8CDE-0265-6B65-A1C4185567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43270A-52F5-8C34-A1F4-E9541B01EE2A}"/>
              </a:ext>
            </a:extLst>
          </p:cNvPr>
          <p:cNvSpPr>
            <a:spLocks noGrp="1"/>
          </p:cNvSpPr>
          <p:nvPr>
            <p:ph type="title"/>
          </p:nvPr>
        </p:nvSpPr>
        <p:spPr>
          <a:xfrm>
            <a:off x="0" y="598589"/>
            <a:ext cx="11916697" cy="615553"/>
          </a:xfrm>
        </p:spPr>
        <p:txBody>
          <a:bodyPr>
            <a:normAutofit fontScale="90000"/>
          </a:bodyPr>
          <a:lstStyle/>
          <a:p>
            <a:r>
              <a:rPr lang="en-IN" b="1" dirty="0"/>
              <a:t>Psychological Factors - </a:t>
            </a:r>
            <a:r>
              <a:rPr lang="en-US" sz="2000" dirty="0"/>
              <a:t>Psychological drivers shape consumer attitudes and perceptions 	       toward products and brands:</a:t>
            </a:r>
            <a:endParaRPr lang="en-IN" sz="2000" b="1" dirty="0"/>
          </a:p>
        </p:txBody>
      </p:sp>
      <p:sp>
        <p:nvSpPr>
          <p:cNvPr id="6" name="Text Placeholder 5">
            <a:extLst>
              <a:ext uri="{FF2B5EF4-FFF2-40B4-BE49-F238E27FC236}">
                <a16:creationId xmlns:a16="http://schemas.microsoft.com/office/drawing/2014/main" id="{93D539ED-09F5-6203-0136-DB8160E9C227}"/>
              </a:ext>
            </a:extLst>
          </p:cNvPr>
          <p:cNvSpPr>
            <a:spLocks noGrp="1"/>
          </p:cNvSpPr>
          <p:nvPr>
            <p:ph type="body" sz="quarter" idx="12"/>
          </p:nvPr>
        </p:nvSpPr>
        <p:spPr>
          <a:xfrm>
            <a:off x="334297" y="1349510"/>
            <a:ext cx="10938387" cy="4998392"/>
          </a:xfrm>
        </p:spPr>
        <p:txBody>
          <a:bodyPr/>
          <a:lstStyle/>
          <a:p>
            <a:pPr algn="just"/>
            <a:r>
              <a:rPr lang="en-US" b="1" dirty="0"/>
              <a:t>A. Motivation</a:t>
            </a:r>
          </a:p>
          <a:p>
            <a:pPr algn="just"/>
            <a:r>
              <a:rPr lang="en-US" dirty="0"/>
              <a:t>Driven by Maslow’s hierarchy of needs, customers prioritize products based on their basic, safety, social, esteem, or self-actualization needs.</a:t>
            </a:r>
          </a:p>
          <a:p>
            <a:pPr algn="just"/>
            <a:r>
              <a:rPr lang="en-US" dirty="0"/>
              <a:t>Example: A basic need may lead to grocery purchases, while self-actualization could drive luxury or experiential purchases.</a:t>
            </a:r>
          </a:p>
          <a:p>
            <a:pPr algn="just"/>
            <a:endParaRPr lang="en-US" dirty="0"/>
          </a:p>
          <a:p>
            <a:pPr algn="just"/>
            <a:r>
              <a:rPr lang="en-US" b="1" dirty="0"/>
              <a:t>B. Perception</a:t>
            </a:r>
          </a:p>
          <a:p>
            <a:pPr algn="just"/>
            <a:r>
              <a:rPr lang="en-US" dirty="0"/>
              <a:t>How a consumer views a product or store influences their decision. Factors like store ambiance, packaging, or product placement shape these perceptions.</a:t>
            </a:r>
          </a:p>
          <a:p>
            <a:pPr algn="just"/>
            <a:r>
              <a:rPr lang="en-US" dirty="0"/>
              <a:t>Example: Premium packaging may convey high quality, encouraging purchase.</a:t>
            </a:r>
          </a:p>
          <a:p>
            <a:pPr algn="just"/>
            <a:endParaRPr lang="en-US" dirty="0"/>
          </a:p>
          <a:p>
            <a:pPr algn="just"/>
            <a:r>
              <a:rPr lang="en-US" b="1" dirty="0"/>
              <a:t>C. Attitude</a:t>
            </a:r>
          </a:p>
          <a:p>
            <a:pPr algn="just"/>
            <a:r>
              <a:rPr lang="en-US" dirty="0"/>
              <a:t>Long-term attitudes toward a brand or product influence buying behavior. A positive past experience can lead to repeat purchases.</a:t>
            </a:r>
          </a:p>
          <a:p>
            <a:pPr algn="just"/>
            <a:endParaRPr lang="en-US" dirty="0"/>
          </a:p>
          <a:p>
            <a:pPr algn="just"/>
            <a:r>
              <a:rPr lang="en-US" b="1" dirty="0"/>
              <a:t>D. Learning</a:t>
            </a:r>
          </a:p>
          <a:p>
            <a:pPr algn="just"/>
            <a:r>
              <a:rPr lang="en-US" dirty="0"/>
              <a:t>Customer behavior evolves with experience. Positive experiences with a product or promotional offers may reinforce brand loyalty.</a:t>
            </a:r>
          </a:p>
        </p:txBody>
      </p:sp>
    </p:spTree>
    <p:extLst>
      <p:ext uri="{BB962C8B-B14F-4D97-AF65-F5344CB8AC3E}">
        <p14:creationId xmlns:p14="http://schemas.microsoft.com/office/powerpoint/2010/main" val="3852645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82A79-D268-5DA4-98AC-6EA81B718E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12E402-5037-19BF-B463-5E7E07F33B0E}"/>
              </a:ext>
            </a:extLst>
          </p:cNvPr>
          <p:cNvSpPr>
            <a:spLocks noGrp="1"/>
          </p:cNvSpPr>
          <p:nvPr>
            <p:ph type="title"/>
          </p:nvPr>
        </p:nvSpPr>
        <p:spPr>
          <a:xfrm>
            <a:off x="334297" y="598589"/>
            <a:ext cx="11582400" cy="615553"/>
          </a:xfrm>
        </p:spPr>
        <p:txBody>
          <a:bodyPr>
            <a:normAutofit/>
          </a:bodyPr>
          <a:lstStyle/>
          <a:p>
            <a:pPr algn="l"/>
            <a:r>
              <a:rPr lang="en-IN" dirty="0"/>
              <a:t>Social Factors</a:t>
            </a:r>
            <a:endParaRPr lang="en-IN" sz="2000" b="1" dirty="0"/>
          </a:p>
        </p:txBody>
      </p:sp>
      <p:sp>
        <p:nvSpPr>
          <p:cNvPr id="6" name="Text Placeholder 5">
            <a:extLst>
              <a:ext uri="{FF2B5EF4-FFF2-40B4-BE49-F238E27FC236}">
                <a16:creationId xmlns:a16="http://schemas.microsoft.com/office/drawing/2014/main" id="{8667097D-F056-5DE0-8F64-4CAA94EEAE3D}"/>
              </a:ext>
            </a:extLst>
          </p:cNvPr>
          <p:cNvSpPr>
            <a:spLocks noGrp="1"/>
          </p:cNvSpPr>
          <p:nvPr>
            <p:ph type="body" sz="quarter" idx="12"/>
          </p:nvPr>
        </p:nvSpPr>
        <p:spPr>
          <a:xfrm>
            <a:off x="334297" y="1349510"/>
            <a:ext cx="10938387" cy="4998392"/>
          </a:xfrm>
        </p:spPr>
        <p:txBody>
          <a:bodyPr/>
          <a:lstStyle/>
          <a:p>
            <a:pPr algn="just"/>
            <a:endParaRPr lang="en-US" b="1" dirty="0"/>
          </a:p>
          <a:p>
            <a:pPr algn="just"/>
            <a:r>
              <a:rPr lang="en-US" dirty="0"/>
              <a:t>The social environment of the customer impacts their retail behavior:</a:t>
            </a:r>
          </a:p>
          <a:p>
            <a:pPr algn="just"/>
            <a:endParaRPr lang="en-US" dirty="0"/>
          </a:p>
          <a:p>
            <a:pPr algn="just"/>
            <a:endParaRPr lang="en-US" dirty="0"/>
          </a:p>
          <a:p>
            <a:pPr algn="just"/>
            <a:r>
              <a:rPr lang="en-US" b="1" dirty="0"/>
              <a:t>A. Family</a:t>
            </a:r>
          </a:p>
          <a:p>
            <a:pPr algn="just">
              <a:buFont typeface="Arial" panose="020B0604020202020204" pitchFamily="34" charset="0"/>
              <a:buChar char="•"/>
            </a:pPr>
            <a:r>
              <a:rPr lang="en-US" dirty="0"/>
              <a:t>Family members influence purchasing decisions, especially for products like groceries, appliances, or furniture.</a:t>
            </a:r>
          </a:p>
          <a:p>
            <a:pPr algn="just">
              <a:buFont typeface="Arial" panose="020B0604020202020204" pitchFamily="34" charset="0"/>
              <a:buChar char="•"/>
            </a:pPr>
            <a:r>
              <a:rPr lang="en-US" dirty="0"/>
              <a:t>Example: Parents may prioritize quality, while children influence preferences for toys or snacks.</a:t>
            </a:r>
          </a:p>
          <a:p>
            <a:pPr algn="just">
              <a:buFont typeface="Arial" panose="020B0604020202020204" pitchFamily="34" charset="0"/>
              <a:buChar char="•"/>
            </a:pPr>
            <a:endParaRPr lang="en-US" dirty="0"/>
          </a:p>
          <a:p>
            <a:pPr algn="just"/>
            <a:r>
              <a:rPr lang="en-US" b="1" dirty="0"/>
              <a:t>B. Reference Groups</a:t>
            </a:r>
          </a:p>
          <a:p>
            <a:pPr algn="just">
              <a:buFont typeface="Arial" panose="020B0604020202020204" pitchFamily="34" charset="0"/>
              <a:buChar char="•"/>
            </a:pPr>
            <a:r>
              <a:rPr lang="en-US" dirty="0"/>
              <a:t>Friends, colleagues, or social groups impact brand choices through word-of-mouth or visible trends.</a:t>
            </a:r>
          </a:p>
          <a:p>
            <a:pPr algn="just">
              <a:buFont typeface="Arial" panose="020B0604020202020204" pitchFamily="34" charset="0"/>
              <a:buChar char="•"/>
            </a:pPr>
            <a:r>
              <a:rPr lang="en-US" dirty="0"/>
              <a:t>Example: A recommendation from a friend about a new electronic gadget can drive purchases.</a:t>
            </a:r>
          </a:p>
          <a:p>
            <a:pPr algn="just">
              <a:buFont typeface="Arial" panose="020B0604020202020204" pitchFamily="34" charset="0"/>
              <a:buChar char="•"/>
            </a:pPr>
            <a:endParaRPr lang="en-US" dirty="0"/>
          </a:p>
          <a:p>
            <a:pPr algn="just"/>
            <a:r>
              <a:rPr lang="en-US" b="1" dirty="0"/>
              <a:t>C. Social Status</a:t>
            </a:r>
          </a:p>
          <a:p>
            <a:pPr algn="just">
              <a:buFont typeface="Arial" panose="020B0604020202020204" pitchFamily="34" charset="0"/>
              <a:buChar char="•"/>
            </a:pPr>
            <a:r>
              <a:rPr lang="en-US" dirty="0"/>
              <a:t>Social class influences preferences for luxury versus utility products. Higher classes might lean toward branded or exclusive items.</a:t>
            </a:r>
          </a:p>
        </p:txBody>
      </p:sp>
    </p:spTree>
    <p:extLst>
      <p:ext uri="{BB962C8B-B14F-4D97-AF65-F5344CB8AC3E}">
        <p14:creationId xmlns:p14="http://schemas.microsoft.com/office/powerpoint/2010/main" val="2021431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FD32-6A50-CE44-52C9-3B107819F3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32A866-7BC5-9CEE-4094-8F41353BD3C2}"/>
              </a:ext>
            </a:extLst>
          </p:cNvPr>
          <p:cNvSpPr>
            <a:spLocks noGrp="1"/>
          </p:cNvSpPr>
          <p:nvPr>
            <p:ph type="title"/>
          </p:nvPr>
        </p:nvSpPr>
        <p:spPr>
          <a:xfrm>
            <a:off x="334297" y="598589"/>
            <a:ext cx="11582400" cy="615553"/>
          </a:xfrm>
        </p:spPr>
        <p:txBody>
          <a:bodyPr>
            <a:normAutofit/>
          </a:bodyPr>
          <a:lstStyle/>
          <a:p>
            <a:pPr algn="l"/>
            <a:r>
              <a:rPr lang="en-IN" dirty="0"/>
              <a:t>Cultural Factors</a:t>
            </a:r>
            <a:endParaRPr lang="en-IN" sz="2000" b="1" dirty="0"/>
          </a:p>
        </p:txBody>
      </p:sp>
      <p:sp>
        <p:nvSpPr>
          <p:cNvPr id="6" name="Text Placeholder 5">
            <a:extLst>
              <a:ext uri="{FF2B5EF4-FFF2-40B4-BE49-F238E27FC236}">
                <a16:creationId xmlns:a16="http://schemas.microsoft.com/office/drawing/2014/main" id="{8742AAC5-8259-C626-BBE1-33BAF8A15E59}"/>
              </a:ext>
            </a:extLst>
          </p:cNvPr>
          <p:cNvSpPr>
            <a:spLocks noGrp="1"/>
          </p:cNvSpPr>
          <p:nvPr>
            <p:ph type="body" sz="quarter" idx="12"/>
          </p:nvPr>
        </p:nvSpPr>
        <p:spPr>
          <a:xfrm>
            <a:off x="334297" y="1723136"/>
            <a:ext cx="10938387" cy="3222491"/>
          </a:xfrm>
        </p:spPr>
        <p:txBody>
          <a:bodyPr/>
          <a:lstStyle/>
          <a:p>
            <a:pPr marL="342900" indent="-342900" algn="just">
              <a:buAutoNum type="alphaUcPeriod"/>
            </a:pPr>
            <a:r>
              <a:rPr lang="en-US" b="1" dirty="0"/>
              <a:t>Cultural Norms</a:t>
            </a:r>
          </a:p>
          <a:p>
            <a:pPr marL="342900" indent="-342900" algn="just">
              <a:buAutoNum type="alphaUcPeriod"/>
            </a:pPr>
            <a:endParaRPr lang="en-US" b="1" dirty="0"/>
          </a:p>
          <a:p>
            <a:pPr algn="just">
              <a:buFont typeface="Arial" panose="020B0604020202020204" pitchFamily="34" charset="0"/>
              <a:buChar char="•"/>
            </a:pPr>
            <a:r>
              <a:rPr lang="en-US" dirty="0"/>
              <a:t>Values, traditions, and societal expectations shape product preferences and shopping habits.</a:t>
            </a:r>
          </a:p>
          <a:p>
            <a:pPr algn="just">
              <a:buFont typeface="Arial" panose="020B0604020202020204" pitchFamily="34" charset="0"/>
              <a:buChar char="•"/>
            </a:pPr>
            <a:r>
              <a:rPr lang="en-US" dirty="0"/>
              <a:t>Example: During festive seasons in India, traditional attire and sweets see a surge in demand.</a:t>
            </a:r>
          </a:p>
          <a:p>
            <a:pPr algn="just">
              <a:buFont typeface="Arial" panose="020B0604020202020204" pitchFamily="34" charset="0"/>
              <a:buChar char="•"/>
            </a:pPr>
            <a:endParaRPr lang="en-US" dirty="0"/>
          </a:p>
          <a:p>
            <a:pPr algn="just">
              <a:buFont typeface="Arial" panose="020B0604020202020204" pitchFamily="34" charset="0"/>
              <a:buChar char="•"/>
            </a:pPr>
            <a:endParaRPr lang="en-US" dirty="0"/>
          </a:p>
          <a:p>
            <a:pPr algn="just"/>
            <a:r>
              <a:rPr lang="en-US" b="1" dirty="0"/>
              <a:t>B. Subcultures</a:t>
            </a:r>
          </a:p>
          <a:p>
            <a:pPr algn="just"/>
            <a:endParaRPr lang="en-US" b="1" dirty="0"/>
          </a:p>
          <a:p>
            <a:pPr algn="just">
              <a:buFont typeface="Arial" panose="020B0604020202020204" pitchFamily="34" charset="0"/>
              <a:buChar char="•"/>
            </a:pPr>
            <a:r>
              <a:rPr lang="en-US" dirty="0"/>
              <a:t>Regional and ethnic subcultures influence specific product preferences.</a:t>
            </a:r>
          </a:p>
          <a:p>
            <a:pPr algn="just">
              <a:buFont typeface="Arial" panose="020B0604020202020204" pitchFamily="34" charset="0"/>
              <a:buChar char="•"/>
            </a:pPr>
            <a:r>
              <a:rPr lang="en-US" dirty="0"/>
              <a:t>Example: A retailer in Southern India might stock sarees and local spices to cater to regional demand.</a:t>
            </a:r>
          </a:p>
        </p:txBody>
      </p:sp>
    </p:spTree>
    <p:extLst>
      <p:ext uri="{BB962C8B-B14F-4D97-AF65-F5344CB8AC3E}">
        <p14:creationId xmlns:p14="http://schemas.microsoft.com/office/powerpoint/2010/main" val="879037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C6200-9877-2569-DDC6-A37CE4B6C6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A32B32-7689-A87A-5C69-7AEF398A00C4}"/>
              </a:ext>
            </a:extLst>
          </p:cNvPr>
          <p:cNvSpPr>
            <a:spLocks noGrp="1"/>
          </p:cNvSpPr>
          <p:nvPr>
            <p:ph type="title"/>
          </p:nvPr>
        </p:nvSpPr>
        <p:spPr>
          <a:xfrm>
            <a:off x="334297" y="598589"/>
            <a:ext cx="11582400" cy="615553"/>
          </a:xfrm>
        </p:spPr>
        <p:txBody>
          <a:bodyPr>
            <a:normAutofit/>
          </a:bodyPr>
          <a:lstStyle/>
          <a:p>
            <a:pPr algn="l"/>
            <a:r>
              <a:rPr lang="en-IN" dirty="0"/>
              <a:t>Economic Factors</a:t>
            </a:r>
            <a:endParaRPr lang="en-IN" sz="2000" b="1" dirty="0"/>
          </a:p>
        </p:txBody>
      </p:sp>
      <p:sp>
        <p:nvSpPr>
          <p:cNvPr id="6" name="Text Placeholder 5">
            <a:extLst>
              <a:ext uri="{FF2B5EF4-FFF2-40B4-BE49-F238E27FC236}">
                <a16:creationId xmlns:a16="http://schemas.microsoft.com/office/drawing/2014/main" id="{791A23E5-CF0E-7879-DD43-A24DB202857A}"/>
              </a:ext>
            </a:extLst>
          </p:cNvPr>
          <p:cNvSpPr>
            <a:spLocks noGrp="1"/>
          </p:cNvSpPr>
          <p:nvPr>
            <p:ph type="body" sz="quarter" idx="12"/>
          </p:nvPr>
        </p:nvSpPr>
        <p:spPr>
          <a:xfrm>
            <a:off x="334297" y="1723136"/>
            <a:ext cx="10938387" cy="3222491"/>
          </a:xfrm>
        </p:spPr>
        <p:txBody>
          <a:bodyPr/>
          <a:lstStyle/>
          <a:p>
            <a:pPr algn="just"/>
            <a:r>
              <a:rPr lang="en-US" b="1" dirty="0"/>
              <a:t>A. Economic Stability</a:t>
            </a:r>
          </a:p>
          <a:p>
            <a:pPr algn="just">
              <a:buFont typeface="Arial" panose="020B0604020202020204" pitchFamily="34" charset="0"/>
              <a:buChar char="•"/>
            </a:pPr>
            <a:r>
              <a:rPr lang="en-US" dirty="0"/>
              <a:t>In times of economic growth, consumers are likely to spend more on discretionary items. Recessions lead to a focus on necessities.</a:t>
            </a:r>
          </a:p>
          <a:p>
            <a:pPr algn="just">
              <a:buFont typeface="Arial" panose="020B0604020202020204" pitchFamily="34" charset="0"/>
              <a:buChar char="•"/>
            </a:pPr>
            <a:endParaRPr lang="en-US" dirty="0"/>
          </a:p>
          <a:p>
            <a:pPr algn="just"/>
            <a:r>
              <a:rPr lang="en-US" b="1" dirty="0"/>
              <a:t>B. Price Sensitivity</a:t>
            </a:r>
          </a:p>
          <a:p>
            <a:pPr algn="just">
              <a:buFont typeface="Arial" panose="020B0604020202020204" pitchFamily="34" charset="0"/>
              <a:buChar char="•"/>
            </a:pPr>
            <a:r>
              <a:rPr lang="en-US" dirty="0"/>
              <a:t>Discounts, offers, and competitive pricing are significant motivators for price-sensitive consumers.</a:t>
            </a:r>
          </a:p>
          <a:p>
            <a:pPr algn="just">
              <a:buFont typeface="Arial" panose="020B0604020202020204" pitchFamily="34" charset="0"/>
              <a:buChar char="•"/>
            </a:pPr>
            <a:endParaRPr lang="en-US" dirty="0"/>
          </a:p>
          <a:p>
            <a:pPr algn="just"/>
            <a:r>
              <a:rPr lang="en-US" b="1" dirty="0"/>
              <a:t>c. Employment Status</a:t>
            </a:r>
          </a:p>
          <a:p>
            <a:pPr algn="just">
              <a:buFont typeface="Arial" panose="020B0604020202020204" pitchFamily="34" charset="0"/>
              <a:buChar char="•"/>
            </a:pPr>
            <a:r>
              <a:rPr lang="en-US" dirty="0"/>
              <a:t>Employment levels impact disposable income and buying power. Unemployed individuals prioritize basic needs over luxury products.</a:t>
            </a:r>
          </a:p>
        </p:txBody>
      </p:sp>
    </p:spTree>
    <p:extLst>
      <p:ext uri="{BB962C8B-B14F-4D97-AF65-F5344CB8AC3E}">
        <p14:creationId xmlns:p14="http://schemas.microsoft.com/office/powerpoint/2010/main" val="917362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3.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332</TotalTime>
  <Words>882</Words>
  <Application>Microsoft Office PowerPoint</Application>
  <PresentationFormat>Widescreen</PresentationFormat>
  <Paragraphs>98</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Segoe UI</vt:lpstr>
      <vt:lpstr>Times New Roman</vt:lpstr>
      <vt:lpstr>2_Office Theme</vt:lpstr>
      <vt:lpstr>Understanding Retail Customers</vt:lpstr>
      <vt:lpstr>Definition of Retail Customers</vt:lpstr>
      <vt:lpstr>Importance of understanding Retail customers</vt:lpstr>
      <vt:lpstr>Key Factors Influencing Retail Customers</vt:lpstr>
      <vt:lpstr>PERSONAL FACTORS</vt:lpstr>
      <vt:lpstr>Psychological Factors - Psychological drivers shape consumer attitudes and perceptions         toward products and brands:</vt:lpstr>
      <vt:lpstr>Social Factors</vt:lpstr>
      <vt:lpstr>Cultural Factors</vt:lpstr>
      <vt:lpstr>Economic Factors</vt:lpstr>
      <vt:lpstr>RETAIL CUSTOMERS - Conclusion</vt:lpstr>
      <vt:lpstr>PowerPoint Presentation</vt:lpstr>
      <vt:lpstr>PowerPoint Presentation</vt:lpstr>
      <vt:lpstr>PowerPoint Presentation</vt:lpstr>
      <vt:lpstr>PowerPoint Presentation</vt:lpstr>
      <vt:lpstr>Questions &amp; answers</vt:lpstr>
      <vt:lpstr>Conclusion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vikrant ravi</dc:creator>
  <cp:keywords/>
  <dc:description/>
  <cp:lastModifiedBy>vikrant ravi</cp:lastModifiedBy>
  <cp:revision>1</cp:revision>
  <dcterms:created xsi:type="dcterms:W3CDTF">2024-12-10T11:42:03Z</dcterms:created>
  <dcterms:modified xsi:type="dcterms:W3CDTF">2024-12-10T17:14:56Z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